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1"/>
  </p:notesMasterIdLst>
  <p:sldIdLst>
    <p:sldId id="257" r:id="rId4"/>
    <p:sldId id="258" r:id="rId5"/>
    <p:sldId id="297" r:id="rId6"/>
    <p:sldId id="271" r:id="rId7"/>
    <p:sldId id="298" r:id="rId8"/>
    <p:sldId id="287" r:id="rId9"/>
    <p:sldId id="291" r:id="rId10"/>
    <p:sldId id="299" r:id="rId11"/>
    <p:sldId id="294" r:id="rId12"/>
    <p:sldId id="300" r:id="rId13"/>
    <p:sldId id="295" r:id="rId14"/>
    <p:sldId id="293" r:id="rId15"/>
    <p:sldId id="303" r:id="rId16"/>
    <p:sldId id="269" r:id="rId17"/>
    <p:sldId id="285" r:id="rId18"/>
    <p:sldId id="274" r:id="rId19"/>
    <p:sldId id="289" r:id="rId20"/>
    <p:sldId id="278" r:id="rId21"/>
    <p:sldId id="270" r:id="rId22"/>
    <p:sldId id="279" r:id="rId23"/>
    <p:sldId id="301" r:id="rId24"/>
    <p:sldId id="284" r:id="rId25"/>
    <p:sldId id="296" r:id="rId26"/>
    <p:sldId id="292" r:id="rId27"/>
    <p:sldId id="273" r:id="rId28"/>
    <p:sldId id="288" r:id="rId29"/>
    <p:sldId id="306" r:id="rId30"/>
    <p:sldId id="280" r:id="rId31"/>
    <p:sldId id="307" r:id="rId32"/>
    <p:sldId id="272" r:id="rId33"/>
    <p:sldId id="308" r:id="rId34"/>
    <p:sldId id="286" r:id="rId35"/>
    <p:sldId id="309" r:id="rId36"/>
    <p:sldId id="311" r:id="rId37"/>
    <p:sldId id="304" r:id="rId38"/>
    <p:sldId id="310" r:id="rId39"/>
    <p:sldId id="30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A671-6EBF-4C0F-98B8-4D81BAC1EF49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F4E70-63B4-4718-A1C6-B1E41D0BE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595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981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062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1" baseline="0">
                <a:solidFill>
                  <a:srgbClr val="FFFF99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bg2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>
            <a:lvl1pPr marL="0" algn="ctr" defTabSz="914400" rtl="0" eaLnBrk="1" latinLnBrk="0" hangingPunct="1">
              <a:defRPr lang="en-US" sz="1600" kern="1200" baseline="0">
                <a:solidFill>
                  <a:schemeClr val="bg2"/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Brush Script MT" panose="03060802040406070304" pitchFamily="66" charset="0"/>
              </a:defRPr>
            </a:lvl1pPr>
          </a:lstStyle>
          <a:p>
            <a:pPr>
              <a:defRPr/>
            </a:pPr>
            <a:fld id="{5461B25A-7F6B-4B44-8150-EB8EF6F34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51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B347-E719-45EB-8097-8850BD01A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88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B162-5445-4A2F-9FE0-3A438CF26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467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1" baseline="0">
                <a:solidFill>
                  <a:srgbClr val="FFFF99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bg2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>
            <a:lvl1pPr marL="0" algn="ctr" defTabSz="914400" rtl="0" eaLnBrk="1" latinLnBrk="0" hangingPunct="1">
              <a:defRPr lang="en-US" sz="1600" kern="1200" baseline="0">
                <a:solidFill>
                  <a:schemeClr val="bg2"/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Brush Script MT" panose="03060802040406070304" pitchFamily="66" charset="0"/>
              </a:defRPr>
            </a:lvl1pPr>
          </a:lstStyle>
          <a:p>
            <a:fld id="{48C008D0-6335-418B-B335-E1DA771984EB}" type="slidenum">
              <a:rPr lang="en-US" altLang="en-US">
                <a:solidFill>
                  <a:srgbClr val="EEECE1"/>
                </a:solidFill>
              </a:rPr>
              <a:pPr/>
              <a:t>‹#›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Local Settings\Temporary Internet Files\Content.IE5\STEB01UR\MCj043482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320800" cy="3651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fld id="{59DB0BEB-1F09-4F6D-B2DD-DEB8AE7BB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73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D6A0D-009D-438A-8D32-755564BAB10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4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992F4-B92C-45E8-A29A-2DFD2511D3B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9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95F38-D3A5-4B9D-976E-2AB80B43C18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7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59713-1588-47F1-B56A-6520D3D8367F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066E-73EF-4122-8657-E8C2C6438E5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9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198D4-D3A9-40E6-ADB4-5E822EDE2105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9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Local Settings\Temporary Internet Files\Content.IE5\STEB01UR\MCj043482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320800" cy="3651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07027DA-23A7-42F6-87FA-2C4BA6586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4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613B9-812D-41F8-9D29-AFA6DF5013B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0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0DF9-1C43-4E8F-A139-B982B6AFDFB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E970-837B-4E7D-8510-B19956A2F57D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5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1" baseline="0">
                <a:solidFill>
                  <a:srgbClr val="FFFF99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bg2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>
            <a:lvl1pPr marL="0" algn="ctr" defTabSz="914400" rtl="0" eaLnBrk="1" latinLnBrk="0" hangingPunct="1">
              <a:defRPr lang="en-US" sz="1600" kern="1200" baseline="0">
                <a:solidFill>
                  <a:schemeClr val="bg2"/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  <a:latin typeface="Brush Script MT" panose="03060802040406070304" pitchFamily="66" charset="0"/>
              </a:defRPr>
            </a:lvl1pPr>
          </a:lstStyle>
          <a:p>
            <a:fld id="{32157B39-468B-4647-A6CF-4ADDBD5A1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Local Settings\Temporary Internet Files\Content.IE5\STEB01UR\MCj043482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320800" cy="3651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fld id="{945F4EC9-34DF-4BB9-B609-06FD8E50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258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BFD7-5125-4073-925F-BE295A476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791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BA741-9B23-44E6-A547-B787569BB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728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2ECDD-069F-494A-8616-A81936E9C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51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2A1BF-7308-4B71-89EC-58602C6F8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186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44D3D-0C08-450B-A06C-3F46F7D4A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29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8A1D-404B-4918-AE1B-DA377565D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08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0346-C3C7-41C9-BC76-53FCEC5C3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32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9CEFD-9764-498F-8236-94103A611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4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0986-3077-4F31-ADD0-504074001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18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E54DB-9647-4F94-AE8E-9E1C54EC0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4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9390-BD12-4FE8-8AE3-837787795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0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94F9-5667-49F3-B6E8-23790CBCC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1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A740-C37F-44A9-AA9E-57068D32A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8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982A-4269-4ADD-87A2-33DE91E68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81DD-C2D1-4FC3-B554-3244903D4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14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762F7-4DCB-4F82-AD80-B8FCEB6B1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1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229350"/>
            <a:ext cx="127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248401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84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246DA7-EB81-4F38-A52A-026011E784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1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48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6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i="1" kern="1200" dirty="0">
          <a:solidFill>
            <a:srgbClr val="FFFF99"/>
          </a:solidFill>
          <a:latin typeface="Comic Sans MS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229350"/>
            <a:ext cx="127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248401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84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77E25A-8AB1-4ED9-8F71-EA04BE4AB2CF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1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48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i="1" kern="1200" dirty="0">
          <a:solidFill>
            <a:srgbClr val="FFFF99"/>
          </a:solidFill>
          <a:latin typeface="Comic Sans MS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229350"/>
            <a:ext cx="127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248401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84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DFF74D37-4CFA-4314-BE80-CD53BAFEF16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1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48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34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i="1" kern="1200" dirty="0">
          <a:solidFill>
            <a:srgbClr val="FFFF99"/>
          </a:solidFill>
          <a:latin typeface="Comic Sans MS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76" y="1511768"/>
            <a:ext cx="10972800" cy="1143000"/>
          </a:xfrm>
        </p:spPr>
        <p:txBody>
          <a:bodyPr/>
          <a:lstStyle/>
          <a:p>
            <a:r>
              <a:rPr lang="en-US" dirty="0" smtClean="0"/>
              <a:t>March Madness Week </a:t>
            </a:r>
            <a:r>
              <a:rPr lang="en-US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Math Corners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Constructed </a:t>
            </a:r>
            <a:r>
              <a:rPr lang="en-US" dirty="0" smtClean="0"/>
              <a:t>Response</a:t>
            </a:r>
            <a:br>
              <a:rPr lang="en-US" dirty="0" smtClean="0"/>
            </a:br>
            <a:r>
              <a:rPr lang="en-US" dirty="0" smtClean="0"/>
              <a:t>OA4-6, NBT2, MD3-4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4A740-C37F-44A9-AA9E-57068D32A8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6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Constructed Response</a:t>
            </a:r>
            <a:br>
              <a:rPr lang="en-US" altLang="en-US" dirty="0"/>
            </a:br>
            <a:r>
              <a:rPr lang="en-US" altLang="en-US" dirty="0"/>
              <a:t>-Multiplication &amp;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Ms. Holmes wrote the following </a:t>
            </a:r>
            <a:r>
              <a:rPr lang="en-US" sz="2800" dirty="0">
                <a:latin typeface="Calibri" panose="020F0502020204030204" pitchFamily="34" charset="0"/>
              </a:rPr>
              <a:t>expression </a:t>
            </a:r>
            <a:r>
              <a:rPr lang="en-US" sz="2800" dirty="0" smtClean="0">
                <a:latin typeface="Calibri" panose="020F0502020204030204" pitchFamily="34" charset="0"/>
              </a:rPr>
              <a:t>on the board.  </a:t>
            </a:r>
            <a:r>
              <a:rPr lang="en-US" sz="2800" dirty="0">
                <a:latin typeface="Calibri" panose="020F0502020204030204" pitchFamily="34" charset="0"/>
              </a:rPr>
              <a:t>3 x (2 x 4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Part A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Using words3 x, explain what this expression is telling you to do.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Part B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Using a model, draw a picture to represent the expression.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Part C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How is this expression   4 x (3 x 2) different or similar to the one Ms. Holmes wrote?  What is another way to write this expression?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BEB-1F09-4F6D-B2DD-DEB8AE7BB8C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1"/>
            <a:ext cx="12192000" cy="639763"/>
          </a:xfrm>
        </p:spPr>
        <p:txBody>
          <a:bodyPr/>
          <a:lstStyle/>
          <a:p>
            <a:pPr eaLnBrk="1" hangingPunct="1"/>
            <a:r>
              <a:rPr lang="en-US" altLang="en-US" dirty="0"/>
              <a:t>Math Corner-Multiplication &amp; Division</a:t>
            </a:r>
            <a:endParaRPr altLang="en-US" sz="4000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560439" y="685800"/>
            <a:ext cx="10488561" cy="53340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The magic number is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45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Figure out a way to reach this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number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using: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Repeated addition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Array models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Skip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counting on a number line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Equal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grouping</a:t>
            </a:r>
          </a:p>
          <a:p>
            <a:pPr marL="514350" indent="-514350" eaLnBrk="1" hangingPunct="1">
              <a:buFont typeface="Arial" charset="0"/>
              <a:buAutoNum type="arabicPeriod"/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Explain how multiplication and division can be used to reach this number using inverse operations.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2" name="Rectangle 36"/>
          <p:cNvSpPr>
            <a:spLocks noChangeArrowheads="1"/>
          </p:cNvSpPr>
          <p:nvPr/>
        </p:nvSpPr>
        <p:spPr bwMode="auto">
          <a:xfrm>
            <a:off x="5257801" y="4343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Constructed Response</a:t>
            </a:r>
            <a:br>
              <a:rPr lang="en-US" altLang="en-US" sz="3600" dirty="0"/>
            </a:br>
            <a:r>
              <a:rPr lang="en-US" altLang="en-US" sz="3600" dirty="0"/>
              <a:t>-Multiplication &amp; Division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Ms. Lorrie bought boxes of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crayons for her students.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 A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 Monday, she bought boxes for 6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students. Each box has 8 crayons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How 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many total crayons did she </a:t>
            </a: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buy?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 B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many crayons would there be in 8 boxes?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 C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By Friday, she bought a total of 88 crayons.  How many students had new crayon boxes?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BEB-1F09-4F6D-B2DD-DEB8AE7BB8C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02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New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26125" y="-152400"/>
            <a:ext cx="11855668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Corner-+/- within 1000</a:t>
            </a:r>
            <a:endParaRPr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09450" y="770703"/>
            <a:ext cx="111304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John </a:t>
            </a:r>
            <a:r>
              <a:rPr lang="en-US" altLang="en-US" sz="4000" dirty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says that </a:t>
            </a:r>
            <a:r>
              <a:rPr lang="en-US" altLang="en-US" sz="4000" dirty="0" smtClean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156-23</a:t>
            </a:r>
            <a:r>
              <a:rPr lang="en-US" altLang="en-US" sz="4000" dirty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= </a:t>
            </a:r>
            <a:r>
              <a:rPr lang="en-US" altLang="en-US" sz="4000" dirty="0" smtClean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160-27</a:t>
            </a:r>
            <a:r>
              <a:rPr lang="en-US" altLang="en-US" sz="4000" dirty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His sister Sheila says that it’s not true.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en-US" sz="4000" dirty="0">
              <a:solidFill>
                <a:srgbClr val="F2F2F2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F2F2F2"/>
                </a:solidFill>
                <a:latin typeface="Comic Sans MS" panose="030F0702030302020204" pitchFamily="66" charset="0"/>
                <a:cs typeface="Arial" pitchFamily="34" charset="0"/>
              </a:rPr>
              <a:t>Who do you agree with?  What explain your thinking by using at least two different strategies.</a:t>
            </a:r>
            <a:endParaRPr lang="en-US" altLang="en-US" sz="4000" dirty="0">
              <a:solidFill>
                <a:srgbClr val="F2F2F2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Constructed Response-</a:t>
            </a:r>
            <a:r>
              <a:rPr lang="en-US" altLang="en-US" dirty="0"/>
              <a:t>+/- within 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158767"/>
            <a:ext cx="1123555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Tickets for a play cost $8 each. On Friday, 378 tickets were sold. On Saturday, 544 tickets were sold.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Part A</a:t>
            </a:r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What is the difference between the number of tickets sold on Friday and the number of tickets sold on Saturday? Show your work.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>Part </a:t>
            </a:r>
            <a:r>
              <a:rPr lang="en-US" sz="2800" b="1" dirty="0">
                <a:latin typeface="Calibri" panose="020F0502020204030204" pitchFamily="34" charset="0"/>
              </a:rPr>
              <a:t>B</a:t>
            </a:r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On Sunday, 80 more tickets were sold than the number of tickets sold on Friday. </a:t>
            </a:r>
            <a:r>
              <a:rPr lang="en-US" sz="2800" dirty="0" smtClean="0">
                <a:latin typeface="Calibri" panose="020F0502020204030204" pitchFamily="34" charset="0"/>
              </a:rPr>
              <a:t>                  How </a:t>
            </a:r>
            <a:r>
              <a:rPr lang="en-US" sz="2800" dirty="0">
                <a:latin typeface="Calibri" panose="020F0502020204030204" pitchFamily="34" charset="0"/>
              </a:rPr>
              <a:t>much more money was made on Sunday than Friday? Show your work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</a:rPr>
              <a:t>Part C</a:t>
            </a:r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What is the total number of tickets sold on Friday and Sunday? Show your </a:t>
            </a:r>
            <a:r>
              <a:rPr lang="en-US" sz="2800" dirty="0" smtClean="0">
                <a:latin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               work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 .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19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144463"/>
            <a:ext cx="8965324" cy="639762"/>
          </a:xfrm>
        </p:spPr>
        <p:txBody>
          <a:bodyPr/>
          <a:lstStyle/>
          <a:p>
            <a:pPr eaLnBrk="1" hangingPunct="1"/>
            <a:r>
              <a:rPr altLang="en-US" sz="4000" dirty="0"/>
              <a:t>Math </a:t>
            </a:r>
            <a:r>
              <a:rPr altLang="en-US" sz="4000" dirty="0" smtClean="0"/>
              <a:t>Corner-</a:t>
            </a:r>
            <a:r>
              <a:rPr lang="en-US" altLang="en-US" dirty="0"/>
              <a:t> +/- within 1000</a:t>
            </a:r>
            <a:endParaRPr altLang="en-US" sz="4000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629089" y="2270125"/>
            <a:ext cx="11098924" cy="5562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There were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328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girls and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235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boys on our school </a:t>
            </a:r>
          </a:p>
          <a:p>
            <a:pPr marL="0" indent="0" algn="ctr"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playground at recess.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How many children were there on the playground at recess?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If our school has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139 teachers,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how many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students and teachers 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are there in the school?</a:t>
            </a:r>
            <a:endParaRPr lang="en-US" sz="2000" i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buNone/>
              <a:defRPr/>
            </a:pPr>
            <a:r>
              <a:rPr lang="en-US" sz="1800" i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1800" i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eaLnBrk="1" hangingPunct="1">
              <a:buNone/>
              <a:defRPr/>
            </a:pPr>
            <a:r>
              <a:rPr lang="en-US" sz="1800" b="1" dirty="0">
                <a:cs typeface="Arial" charset="0"/>
              </a:rPr>
              <a:t/>
            </a:r>
            <a:br>
              <a:rPr lang="en-US" sz="1800" b="1" dirty="0">
                <a:cs typeface="Arial" charset="0"/>
              </a:rPr>
            </a:br>
            <a:r>
              <a:rPr lang="en-US" sz="4400" b="1" dirty="0">
                <a:cs typeface="Arial" charset="0"/>
              </a:rPr>
              <a:t/>
            </a:r>
            <a:br>
              <a:rPr lang="en-US" sz="4400" b="1" dirty="0">
                <a:cs typeface="Arial" charset="0"/>
              </a:rPr>
            </a:br>
            <a:endParaRPr lang="en-US" sz="4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172" name="Rectangle 36"/>
          <p:cNvSpPr>
            <a:spLocks noChangeArrowheads="1"/>
          </p:cNvSpPr>
          <p:nvPr/>
        </p:nvSpPr>
        <p:spPr bwMode="auto">
          <a:xfrm>
            <a:off x="5257801" y="4343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73" name="Picture 7" descr="C:\Documents and Settings\christinafreeman\Local Settings\Temporary Internet Files\Content.IE5\UNGMRJUO\MC90043604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858321"/>
            <a:ext cx="1841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Response-</a:t>
            </a:r>
            <a:r>
              <a:rPr lang="en-US" altLang="en-US" dirty="0"/>
              <a:t>+/- within 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Ms. Smothers has a fictional book with 814 pages.  You decide you are up to the challenge and check it out to read over Spring Break.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endParaRPr lang="en-US" sz="12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Part A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On Monday you read 39 </a:t>
            </a:r>
            <a:r>
              <a:rPr lang="en-US" sz="2800" dirty="0">
                <a:solidFill>
                  <a:prstClr val="white"/>
                </a:solidFill>
                <a:latin typeface="Arial" charset="0"/>
                <a:cs typeface="Arial" charset="0"/>
              </a:rPr>
              <a:t>pages. </a:t>
            </a:r>
            <a:r>
              <a:rPr lang="en-US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How many more pages do you have to read?</a:t>
            </a:r>
            <a:endParaRPr lang="en-US" sz="28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Part B</a:t>
            </a:r>
            <a:endParaRPr lang="en-US" sz="28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By Wednesday you read up to page 188.  How many more pages do you have to read now?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Part C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If your goal was to read up to 1000 pages, how many more would you need to read?  How can you prove your thinking?</a:t>
            </a:r>
            <a:endParaRPr lang="en-US" sz="28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267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981199" y="274638"/>
            <a:ext cx="9543393" cy="639762"/>
          </a:xfrm>
        </p:spPr>
        <p:txBody>
          <a:bodyPr/>
          <a:lstStyle/>
          <a:p>
            <a:pPr eaLnBrk="1" hangingPunct="1"/>
            <a:r>
              <a:rPr altLang="en-US" sz="4000" dirty="0"/>
              <a:t>Math </a:t>
            </a:r>
            <a:r>
              <a:rPr altLang="en-US" sz="4000" dirty="0" smtClean="0"/>
              <a:t>Corner-</a:t>
            </a:r>
            <a:r>
              <a:rPr lang="en-US" altLang="en-US" dirty="0"/>
              <a:t> +/- within 1000</a:t>
            </a:r>
            <a:endParaRPr altLang="en-US" sz="4000" dirty="0"/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2001838" y="2657476"/>
            <a:ext cx="8229600" cy="50593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 dirty="0">
              <a:latin typeface="Antique Olive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ntique Olive" pitchFamily="34" charset="0"/>
              </a:rPr>
              <a:t>	</a:t>
            </a:r>
            <a:r>
              <a:rPr lang="en-US" altLang="en-US" sz="3600" dirty="0">
                <a:latin typeface="Antique Olive" pitchFamily="34" charset="0"/>
              </a:rPr>
              <a:t>Mrs. Smothers purchased </a:t>
            </a:r>
            <a:r>
              <a:rPr lang="en-US" altLang="en-US" sz="3600" dirty="0" smtClean="0">
                <a:latin typeface="Antique Olive" pitchFamily="34" charset="0"/>
              </a:rPr>
              <a:t>820 </a:t>
            </a:r>
            <a:r>
              <a:rPr lang="en-US" altLang="en-US" sz="3600" dirty="0">
                <a:latin typeface="Antique Olive" pitchFamily="34" charset="0"/>
              </a:rPr>
              <a:t>new  library books this year. </a:t>
            </a:r>
            <a:r>
              <a:rPr lang="en-US" altLang="en-US" sz="3600" dirty="0" smtClean="0">
                <a:latin typeface="Antique Olive" pitchFamily="34" charset="0"/>
              </a:rPr>
              <a:t>568 </a:t>
            </a:r>
            <a:r>
              <a:rPr lang="en-US" altLang="en-US" sz="3600" dirty="0">
                <a:latin typeface="Antique Olive" pitchFamily="34" charset="0"/>
              </a:rPr>
              <a:t>of the new books are fiction. How many of the new books are not fiction? Show your thinking.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400" b="1" dirty="0">
              <a:latin typeface="Antique Olive" pitchFamily="34" charset="0"/>
            </a:endParaRPr>
          </a:p>
        </p:txBody>
      </p:sp>
      <p:sp>
        <p:nvSpPr>
          <p:cNvPr id="14340" name="Rectangle 36"/>
          <p:cNvSpPr>
            <a:spLocks noChangeArrowheads="1"/>
          </p:cNvSpPr>
          <p:nvPr/>
        </p:nvSpPr>
        <p:spPr bwMode="auto">
          <a:xfrm>
            <a:off x="5257801" y="4343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AutoShape 2" descr="Image result for stack of book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AutoShape 4" descr="Image result for stack of book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2870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60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Constructed Response </a:t>
            </a:r>
            <a:r>
              <a:rPr lang="en-US" altLang="en-US" dirty="0"/>
              <a:t>+/- within 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804043"/>
            <a:ext cx="11219793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Kareem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had the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following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scores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playing a video game.</a:t>
            </a:r>
          </a:p>
          <a:p>
            <a:pPr marL="0" lvl="0" indent="0">
              <a:buNone/>
            </a:pP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Part 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A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Find the sum of Kareem’s scores. Show your work.</a:t>
            </a:r>
          </a:p>
          <a:p>
            <a:pPr marL="0" lvl="0" indent="0">
              <a:buNone/>
            </a:pPr>
            <a:endParaRPr lang="en-US" sz="800" dirty="0">
              <a:solidFill>
                <a:prstClr val="white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Part B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Round each of Kareem’s scores to the nearest 10. Explain what process you used to round each of the scores.</a:t>
            </a:r>
          </a:p>
          <a:p>
            <a:pPr marL="0" lvl="0" indent="0">
              <a:buNone/>
            </a:pPr>
            <a:endParaRPr lang="en-US" sz="900" dirty="0">
              <a:solidFill>
                <a:prstClr val="white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Part C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Find the sum of the rounded scores in Part B. Show your work.</a:t>
            </a:r>
          </a:p>
          <a:p>
            <a:pPr marL="0" lvl="0" indent="0">
              <a:buNone/>
            </a:pPr>
            <a:endParaRPr lang="en-US" sz="800" dirty="0">
              <a:solidFill>
                <a:prstClr val="white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2800" b="1" dirty="0">
                <a:solidFill>
                  <a:prstClr val="white"/>
                </a:solidFill>
                <a:latin typeface="Calibri"/>
              </a:rPr>
              <a:t>Part D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Kareem wants to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have a sum of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595 points.  How many more does he need?     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                                  Show 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your work.</a:t>
            </a:r>
          </a:p>
          <a:p>
            <a:pPr marL="0" lvl="0" indent="0">
              <a:buNone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pPr marL="0" lvl="0" indent="0">
              <a:buNone/>
            </a:pPr>
            <a:endParaRPr lang="en-US" sz="2800" dirty="0">
              <a:solidFill>
                <a:prstClr val="white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BEB-1F09-4F6D-B2DD-DEB8AE7BB8C9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" name="Picture 9" descr="https://gofar.gadoe.org/QB/Temp/91eb9ffc-d846-4cb1-976e-0087acc20024/Assessment/source/Content/images/equM0313220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394" y="930167"/>
            <a:ext cx="2550510" cy="670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77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26125" y="-152400"/>
            <a:ext cx="11855668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Corner-Multiplication &amp; Division</a:t>
            </a:r>
            <a:endParaRPr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60322" y="2301327"/>
            <a:ext cx="10471355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5400" dirty="0" smtClean="0">
                <a:solidFill>
                  <a:prstClr val="white"/>
                </a:solidFill>
                <a:cs typeface="Arial" pitchFamily="34" charset="0"/>
              </a:rPr>
              <a:t>  </a:t>
            </a:r>
            <a:r>
              <a:rPr lang="en-US" altLang="en-US" sz="4800" dirty="0" smtClean="0">
                <a:solidFill>
                  <a:prstClr val="white"/>
                </a:solidFill>
                <a:cs typeface="Arial" pitchFamily="34" charset="0"/>
              </a:rPr>
              <a:t>Young Scholars Day Care has 6 Pre-K classes.  If there are 14 students in each class, use 3 </a:t>
            </a:r>
            <a:r>
              <a:rPr lang="en-US" altLang="en-US" sz="4800" dirty="0">
                <a:solidFill>
                  <a:prstClr val="white"/>
                </a:solidFill>
                <a:cs typeface="Arial" pitchFamily="34" charset="0"/>
              </a:rPr>
              <a:t>different </a:t>
            </a:r>
            <a:r>
              <a:rPr lang="en-US" altLang="en-US" sz="4800" dirty="0" smtClean="0">
                <a:solidFill>
                  <a:prstClr val="white"/>
                </a:solidFill>
                <a:cs typeface="Arial" pitchFamily="34" charset="0"/>
              </a:rPr>
              <a:t>strategies </a:t>
            </a:r>
            <a:r>
              <a:rPr lang="en-US" altLang="en-US" sz="4800" dirty="0">
                <a:solidFill>
                  <a:prstClr val="white"/>
                </a:solidFill>
                <a:cs typeface="Arial" pitchFamily="34" charset="0"/>
              </a:rPr>
              <a:t>to determine the </a:t>
            </a:r>
            <a:r>
              <a:rPr lang="en-US" altLang="en-US" sz="4800" dirty="0" smtClean="0">
                <a:solidFill>
                  <a:prstClr val="white"/>
                </a:solidFill>
                <a:cs typeface="Arial" pitchFamily="34" charset="0"/>
              </a:rPr>
              <a:t>product.  </a:t>
            </a:r>
            <a:endParaRPr lang="en-US" altLang="en-US" sz="4800" dirty="0">
              <a:solidFill>
                <a:prstClr val="white"/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988" y="99060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1981199" y="92075"/>
            <a:ext cx="9275379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Corner-</a:t>
            </a:r>
            <a:r>
              <a:rPr lang="en-US" altLang="en-US" dirty="0"/>
              <a:t> +/- within 1000</a:t>
            </a:r>
            <a:endParaRPr altLang="en-US" dirty="0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>
              <a:latin typeface="Comic Sans MS" panose="030F0702030302020204" pitchFamily="66" charset="0"/>
            </a:endParaRPr>
          </a:p>
        </p:txBody>
      </p:sp>
      <p:sp>
        <p:nvSpPr>
          <p:cNvPr id="15364" name="Rectangle 33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35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Rectangle 37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39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Rectangle 44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Rectangle 46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Rectangle 48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Rectangle 50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Rectangle 52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Rectangle 54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Rectangle 57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5" name="Rectangle 59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6" name="Rectangle 61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Rectangle 181"/>
          <p:cNvSpPr>
            <a:spLocks noChangeArrowheads="1"/>
          </p:cNvSpPr>
          <p:nvPr/>
        </p:nvSpPr>
        <p:spPr bwMode="auto">
          <a:xfrm>
            <a:off x="772510" y="1267282"/>
            <a:ext cx="1064172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Phineas Elementary School has </a:t>
            </a:r>
            <a:r>
              <a:rPr lang="en-US" sz="26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675 </a:t>
            </a: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students and </a:t>
            </a:r>
            <a:r>
              <a:rPr lang="en-US" sz="26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80 </a:t>
            </a: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teachers. </a:t>
            </a:r>
            <a:r>
              <a:rPr lang="en-US" sz="2600" dirty="0" err="1">
                <a:solidFill>
                  <a:srgbClr val="FFFF99"/>
                </a:solidFill>
                <a:latin typeface="Arial" charset="0"/>
                <a:cs typeface="Arial" charset="0"/>
              </a:rPr>
              <a:t>Ferb</a:t>
            </a: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 Elementary School has </a:t>
            </a:r>
            <a:r>
              <a:rPr lang="en-US" sz="26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239 </a:t>
            </a: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more students than Phineas Elementary School has.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How many students are there at </a:t>
            </a:r>
            <a:r>
              <a:rPr lang="en-US" sz="2600" dirty="0" err="1">
                <a:solidFill>
                  <a:srgbClr val="FFFF99"/>
                </a:solidFill>
                <a:latin typeface="Arial" charset="0"/>
                <a:cs typeface="Arial" charset="0"/>
              </a:rPr>
              <a:t>Ferb</a:t>
            </a: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 Elementary?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What is the difference in students the two schools have?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Challenge:  Tell Phineas’ population in EXPANDED form.  Tell </a:t>
            </a:r>
            <a:r>
              <a:rPr lang="en-US" sz="2600" dirty="0" err="1">
                <a:solidFill>
                  <a:srgbClr val="FFFF99"/>
                </a:solidFill>
                <a:latin typeface="Arial" charset="0"/>
                <a:cs typeface="Arial" charset="0"/>
              </a:rPr>
              <a:t>Ferb’s</a:t>
            </a:r>
            <a:r>
              <a:rPr lang="en-US" sz="2600" dirty="0">
                <a:solidFill>
                  <a:srgbClr val="FFFF99"/>
                </a:solidFill>
                <a:latin typeface="Arial" charset="0"/>
                <a:cs typeface="Arial" charset="0"/>
              </a:rPr>
              <a:t> population in EXPANDED form.  </a:t>
            </a:r>
          </a:p>
        </p:txBody>
      </p:sp>
      <p:pic>
        <p:nvPicPr>
          <p:cNvPr id="15378" name="Picture 18" descr="C:\Documents and Settings\christinafreeman\Local Settings\Temporary Internet Files\Content.IE5\ZYNKRZ3L\MC90043554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56" y="449784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4360863"/>
            <a:ext cx="6858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1500" i="1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Constructed Response-+/- </a:t>
            </a:r>
            <a:r>
              <a:rPr lang="en-US" altLang="en-US" dirty="0"/>
              <a:t>within 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Jackie has 876 pennies.  She used 678 pennies to buy some balloons.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u="sng" dirty="0">
                <a:solidFill>
                  <a:prstClr val="white"/>
                </a:solidFill>
                <a:latin typeface="Calibri"/>
                <a:cs typeface="+mn-cs"/>
              </a:rPr>
              <a:t>Part A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How many pennies does Jackie have left?  Explain your </a:t>
            </a: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thinking using words and pictures to show </a:t>
            </a: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your work?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b="1" u="sng" dirty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If Jackie didn’t spend her pennies, how many more coins would she need to have </a:t>
            </a: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1,000 </a:t>
            </a: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pennies</a:t>
            </a: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?  How can you explain your thinking?</a:t>
            </a:r>
            <a:endParaRPr lang="en-US" altLang="en-US" sz="2800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BEB-1F09-4F6D-B2DD-DEB8AE7BB8C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161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altLang="en-US" dirty="0" smtClean="0"/>
              <a:t>Math </a:t>
            </a:r>
            <a:r>
              <a:rPr altLang="en-US" dirty="0" smtClean="0"/>
              <a:t>Corner-</a:t>
            </a:r>
            <a:r>
              <a:rPr lang="en-US" altLang="en-US" dirty="0"/>
              <a:t>+/- within 1000</a:t>
            </a:r>
            <a:endParaRPr altLang="en-US" dirty="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2360228" y="1869255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>
              <a:latin typeface="Comic Sans MS" panose="030F0702030302020204" pitchFamily="66" charset="0"/>
            </a:endParaRPr>
          </a:p>
        </p:txBody>
      </p:sp>
      <p:sp>
        <p:nvSpPr>
          <p:cNvPr id="22532" name="Rectangle 33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Rectangle 35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37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Rectangle 39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Rectangle 44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7" name="Rectangle 46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Rectangle 48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Rectangle 50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Rectangle 52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Rectangle 54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Rectangle 57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Rectangle 59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Rectangle 61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Rectangle 181"/>
          <p:cNvSpPr>
            <a:spLocks noChangeArrowheads="1"/>
          </p:cNvSpPr>
          <p:nvPr/>
        </p:nvSpPr>
        <p:spPr bwMode="auto">
          <a:xfrm>
            <a:off x="620110" y="1869255"/>
            <a:ext cx="1110417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</a:rPr>
              <a:t>David saved 935 pennies</a:t>
            </a:r>
            <a:r>
              <a:rPr lang="en-US" altLang="en-US" sz="4000" dirty="0" smtClean="0">
                <a:solidFill>
                  <a:srgbClr val="FFFF00"/>
                </a:solidFill>
              </a:rPr>
              <a:t>.  Michael </a:t>
            </a:r>
            <a:r>
              <a:rPr lang="en-US" altLang="en-US" sz="4000" dirty="0">
                <a:solidFill>
                  <a:srgbClr val="FFFF00"/>
                </a:solidFill>
              </a:rPr>
              <a:t>saved 248 less pennies than </a:t>
            </a:r>
            <a:r>
              <a:rPr lang="en-US" altLang="en-US" sz="4000" dirty="0" smtClean="0">
                <a:solidFill>
                  <a:srgbClr val="FFFF00"/>
                </a:solidFill>
              </a:rPr>
              <a:t>David</a:t>
            </a:r>
            <a:r>
              <a:rPr lang="en-US" altLang="en-US" sz="4000" dirty="0">
                <a:solidFill>
                  <a:srgbClr val="FFFF00"/>
                </a:solidFill>
              </a:rPr>
              <a:t>.</a:t>
            </a:r>
            <a:br>
              <a:rPr lang="en-US" altLang="en-US" sz="4000" dirty="0">
                <a:solidFill>
                  <a:srgbClr val="FFFF00"/>
                </a:solidFill>
              </a:rPr>
            </a:br>
            <a:endParaRPr lang="en-US" altLang="en-US" sz="4000" dirty="0">
              <a:solidFill>
                <a:srgbClr val="FFFF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smtClean="0">
                <a:solidFill>
                  <a:prstClr val="white"/>
                </a:solidFill>
              </a:rPr>
              <a:t>1. How </a:t>
            </a:r>
            <a:r>
              <a:rPr lang="en-US" altLang="en-US" sz="3600" dirty="0">
                <a:solidFill>
                  <a:prstClr val="white"/>
                </a:solidFill>
              </a:rPr>
              <a:t>much money did </a:t>
            </a:r>
            <a:r>
              <a:rPr lang="en-US" altLang="en-US" sz="3600" dirty="0" smtClean="0">
                <a:solidFill>
                  <a:prstClr val="white"/>
                </a:solidFill>
              </a:rPr>
              <a:t>Michael save?                                         </a:t>
            </a:r>
            <a:endParaRPr lang="en-US" altLang="en-US" sz="3600" dirty="0">
              <a:solidFill>
                <a:prstClr val="white"/>
              </a:solidFill>
            </a:endParaRPr>
          </a:p>
          <a:p>
            <a:pPr marL="742950" indent="-742950" eaLnBrk="1" fontAlgn="base" hangingPunct="1">
              <a:spcBef>
                <a:spcPct val="0"/>
              </a:spcBef>
              <a:spcAft>
                <a:spcPct val="0"/>
              </a:spcAft>
              <a:buAutoNum type="arabicPeriod" startAt="2"/>
              <a:defRPr/>
            </a:pPr>
            <a:r>
              <a:rPr lang="en-US" altLang="en-US" sz="3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If </a:t>
            </a:r>
            <a:r>
              <a:rPr lang="en-US" altLang="en-US" sz="3600" dirty="0">
                <a:solidFill>
                  <a:prstClr val="white"/>
                </a:solidFill>
                <a:latin typeface="Calibri" panose="020F0502020204030204" pitchFamily="34" charset="0"/>
              </a:rPr>
              <a:t>David and Michael put their money together how many pennies would they have</a:t>
            </a:r>
            <a:r>
              <a:rPr lang="en-US" altLang="en-US" sz="3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  <a:p>
            <a:pPr marL="742950" indent="-742950" eaLnBrk="1" fontAlgn="base" hangingPunct="1">
              <a:spcBef>
                <a:spcPct val="0"/>
              </a:spcBef>
              <a:spcAft>
                <a:spcPct val="0"/>
              </a:spcAft>
              <a:buAutoNum type="arabicPeriod" startAt="2"/>
              <a:defRPr/>
            </a:pPr>
            <a:r>
              <a:rPr lang="en-US" altLang="en-US" sz="3600" dirty="0" smtClean="0">
                <a:solidFill>
                  <a:prstClr val="white"/>
                </a:solidFill>
                <a:latin typeface="Calibri" panose="020F0502020204030204" pitchFamily="34" charset="0"/>
              </a:rPr>
              <a:t>Explain the strategy that you used to prove your thinking.</a:t>
            </a:r>
            <a:endParaRPr lang="en-US" altLang="en-US" sz="36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25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78" y="274638"/>
            <a:ext cx="22479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44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Response-</a:t>
            </a:r>
            <a:r>
              <a:rPr lang="en-US" altLang="en-US" dirty="0"/>
              <a:t>+/- within 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Peta solved </a:t>
            </a: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wrote the following expression: 334 </a:t>
            </a:r>
            <a:r>
              <a:rPr lang="en-US" altLang="en-US" sz="2800" dirty="0">
                <a:solidFill>
                  <a:prstClr val="white"/>
                </a:solidFill>
                <a:latin typeface="Calibri"/>
                <a:cs typeface="+mn-cs"/>
              </a:rPr>
              <a:t>+ </a:t>
            </a: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229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Part A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How would this expression look using place value models?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Explain how to use friendly numbers to solve the expression.</a:t>
            </a:r>
            <a:endParaRPr lang="en-US" altLang="en-US" sz="2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Part C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How would rounding these numbers give you an idea about the sum?  Explain your thinking.  What would these numbers be rounded to?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302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9601200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Math </a:t>
            </a:r>
            <a:r>
              <a:rPr altLang="en-US" dirty="0" smtClean="0"/>
              <a:t>Corner-</a:t>
            </a:r>
            <a:r>
              <a:rPr lang="en-US" altLang="en-US" dirty="0"/>
              <a:t>+/- within 1000</a:t>
            </a:r>
            <a:endParaRPr altLang="en-US" dirty="0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6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>
              <a:latin typeface="Comic Sans MS" panose="030F0702030302020204" pitchFamily="66" charset="0"/>
            </a:endParaRPr>
          </a:p>
        </p:txBody>
      </p:sp>
      <p:sp>
        <p:nvSpPr>
          <p:cNvPr id="8196" name="Rectangle 33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Rectangle 35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Rectangle 37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9" name="Rectangle 39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0" name="Rectangle 44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1" name="Rectangle 46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2" name="Rectangle 48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3" name="Rectangle 50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4" name="Rectangle 52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5" name="Rectangle 54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6" name="Rectangle 57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7" name="Rectangle 59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8" name="Rectangle 61"/>
          <p:cNvSpPr>
            <a:spLocks noChangeArrowheads="1"/>
          </p:cNvSpPr>
          <p:nvPr/>
        </p:nvSpPr>
        <p:spPr bwMode="auto">
          <a:xfrm>
            <a:off x="4329114" y="24701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9" name="Rectangle 181"/>
          <p:cNvSpPr>
            <a:spLocks noChangeArrowheads="1"/>
          </p:cNvSpPr>
          <p:nvPr/>
        </p:nvSpPr>
        <p:spPr bwMode="auto">
          <a:xfrm>
            <a:off x="1828800" y="877888"/>
            <a:ext cx="82296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 Mike’s farm, there are six pigs, three ducks, two chickens, and one sheep.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Create a table and pictograph for this data.  On your pictograph, each picture should represent two legs.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2. How many legs are at Mike’s farm?  Solve this problem two ways.</a:t>
            </a:r>
          </a:p>
        </p:txBody>
      </p:sp>
      <p:pic>
        <p:nvPicPr>
          <p:cNvPr id="8210" name="Picture 20" descr="C:\Documents and Settings\christinafreeman\Local Settings\Temporary Internet Files\Content.IE5\UX965027\MC90009106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2209801"/>
            <a:ext cx="192087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1" descr="C:\Documents and Settings\christinafreeman\Local Settings\Temporary Internet Files\Content.IE5\0IT0A8PK\MC9000909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6" y="2135189"/>
            <a:ext cx="10763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2" descr="C:\Documents and Settings\christinafreeman\Local Settings\Temporary Internet Files\Content.IE5\UX965027\MC90041743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8989"/>
            <a:ext cx="15128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5" descr="C:\Documents and Settings\christinafreeman\Local Settings\Temporary Internet Files\Content.IE5\TLSX5UXC\MC90013352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4" y="2170113"/>
            <a:ext cx="144938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48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Response </a:t>
            </a:r>
            <a:r>
              <a:rPr lang="en-US" altLang="en-US" dirty="0"/>
              <a:t>+/- within 1000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A large park has 58 trees and 245 flowers.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Calibri"/>
              </a:rPr>
            </a:br>
            <a:r>
              <a:rPr lang="en-US" sz="2400" b="1" u="sng" dirty="0">
                <a:solidFill>
                  <a:prstClr val="white"/>
                </a:solidFill>
                <a:latin typeface="Calibri"/>
              </a:rPr>
              <a:t>Part A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Calibri"/>
              </a:rPr>
            </a:br>
            <a:r>
              <a:rPr lang="en-US" sz="2800" dirty="0">
                <a:solidFill>
                  <a:prstClr val="white"/>
                </a:solidFill>
                <a:latin typeface="Calibri"/>
              </a:rPr>
              <a:t>Round the number of trees to the nearest 10.  Show your thinking.</a:t>
            </a:r>
            <a:br>
              <a:rPr lang="en-US" sz="2800" dirty="0">
                <a:solidFill>
                  <a:prstClr val="white"/>
                </a:solidFill>
                <a:latin typeface="Calibri"/>
              </a:rPr>
            </a:br>
            <a:r>
              <a:rPr lang="en-US" sz="2800" u="sng" dirty="0">
                <a:solidFill>
                  <a:prstClr val="white"/>
                </a:solidFill>
                <a:latin typeface="Calibri"/>
              </a:rPr>
              <a:t>Part B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Calibri"/>
              </a:rPr>
            </a:br>
            <a:r>
              <a:rPr lang="en-US" sz="2800" dirty="0">
                <a:solidFill>
                  <a:prstClr val="white"/>
                </a:solidFill>
                <a:latin typeface="Calibri"/>
              </a:rPr>
              <a:t>Round the number of flowers to the nearest 100.  Show your thinking.</a:t>
            </a:r>
          </a:p>
          <a:p>
            <a:pPr marL="0" lvl="0" indent="0">
              <a:buNone/>
            </a:pPr>
            <a:r>
              <a:rPr lang="en-US" sz="2800" u="sng" dirty="0">
                <a:solidFill>
                  <a:prstClr val="white"/>
                </a:solidFill>
                <a:latin typeface="Calibri"/>
              </a:rPr>
              <a:t>Part C</a:t>
            </a:r>
          </a:p>
          <a:p>
            <a:pPr marL="0" lvl="0" indent="0">
              <a:buNone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What is the total number of trees and flowers in the park? Show your work.</a:t>
            </a:r>
            <a:br>
              <a:rPr lang="en-US" sz="2800" dirty="0">
                <a:solidFill>
                  <a:prstClr val="white"/>
                </a:solidFill>
                <a:latin typeface="Calibri"/>
              </a:rPr>
            </a:br>
            <a:r>
              <a:rPr lang="en-US" sz="2800" u="sng" dirty="0">
                <a:solidFill>
                  <a:prstClr val="white"/>
                </a:solidFill>
                <a:latin typeface="Calibri"/>
              </a:rPr>
              <a:t>Part D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Calibri"/>
              </a:rPr>
            </a:br>
            <a:r>
              <a:rPr lang="en-US" sz="2800" dirty="0">
                <a:solidFill>
                  <a:prstClr val="white"/>
                </a:solidFill>
                <a:latin typeface="Calibri"/>
              </a:rPr>
              <a:t>The park also has benches. The number of benches rounded to the nearest 10 is 30. How many benches could possibly be in the park?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B0BEB-1F09-4F6D-B2DD-DEB8AE7BB8C9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8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4D3D-0C08-450B-A06C-3F46F7D4AB5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979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Corner-Measurement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1" y="1156323"/>
            <a:ext cx="1097280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The 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bar graph shows the number of colored M&amp;M’s                                          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in a large bag.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prstClr val="white"/>
                </a:solidFill>
                <a:latin typeface="Calibri"/>
                <a:cs typeface="+mn-cs"/>
              </a:rPr>
              <a:t>*have students to draw this graph in their journals</a:t>
            </a:r>
            <a:r>
              <a:rPr lang="en-US" sz="2800" b="1" u="sng" dirty="0">
                <a:solidFill>
                  <a:prstClr val="white"/>
                </a:solidFill>
                <a:latin typeface="Calibri"/>
                <a:cs typeface="+mn-cs"/>
              </a:rPr>
              <a:t>                           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                                                                                                                                                    </a:t>
            </a:r>
            <a:endParaRPr lang="en-US" sz="28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endParaRPr lang="en-US" sz="28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What scale was used on this M&amp;M Bar Graph?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How 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would a pictograph look if the scale was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10?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What 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is the value of each color on the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graph?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How 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many M&amp;M’s are there altogether? 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endParaRPr lang="en-US" sz="2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800" b="1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440" y="1156323"/>
            <a:ext cx="3127519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12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11887200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Constructed Response-Measurement</a:t>
            </a:r>
            <a:endParaRPr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71074" y="1071801"/>
            <a:ext cx="987792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Use this table to complete the tasks below.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Part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Create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bar graph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to represent the information in the table.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Part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Create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a </a:t>
            </a:r>
            <a:r>
              <a:rPr lang="en-US" sz="280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pictograph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 to represent the information in the table. 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Each symbol should represent 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Part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words, compare and contrast your two graphs</a:t>
            </a: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.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u="sng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1600" i="1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70354"/>
              </p:ext>
            </p:extLst>
          </p:nvPr>
        </p:nvGraphicFramePr>
        <p:xfrm>
          <a:off x="3543300" y="1756610"/>
          <a:ext cx="4800600" cy="1030288"/>
        </p:xfrm>
        <a:graphic>
          <a:graphicData uri="http://schemas.openxmlformats.org/drawingml/2006/table">
            <a:tbl>
              <a:tblPr/>
              <a:tblGrid>
                <a:gridCol w="96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Sunny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Cloudy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Rainy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Windy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Snowy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45" marB="4574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0442" y="176213"/>
            <a:ext cx="10972800" cy="1143000"/>
          </a:xfrm>
        </p:spPr>
        <p:txBody>
          <a:bodyPr/>
          <a:lstStyle/>
          <a:p>
            <a:r>
              <a:rPr lang="en-US" dirty="0" smtClean="0"/>
              <a:t>Math Corner-Measurement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90" y="1520825"/>
            <a:ext cx="10972800" cy="4525963"/>
          </a:xfrm>
        </p:spPr>
        <p:txBody>
          <a:bodyPr/>
          <a:lstStyle/>
          <a:p>
            <a:pPr marL="742950" lvl="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en-US" sz="3200" dirty="0" smtClean="0">
                <a:solidFill>
                  <a:prstClr val="white"/>
                </a:solidFill>
                <a:latin typeface="Calibri"/>
                <a:cs typeface="+mn-cs"/>
              </a:rPr>
              <a:t>What is the value of each fruit on the graph?                           </a:t>
            </a:r>
            <a:endParaRPr lang="en-US" altLang="en-US" sz="32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742950" lvl="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en-US" sz="3200" dirty="0" smtClean="0">
              <a:solidFill>
                <a:prstClr val="white"/>
              </a:solidFill>
              <a:latin typeface="Calibri"/>
              <a:cs typeface="+mn-cs"/>
            </a:endParaRPr>
          </a:p>
          <a:p>
            <a:pPr marL="742950" lvl="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altLang="en-US" sz="3200" dirty="0" smtClean="0">
                <a:solidFill>
                  <a:prstClr val="white"/>
                </a:solidFill>
                <a:latin typeface="Calibri"/>
                <a:cs typeface="+mn-cs"/>
              </a:rPr>
              <a:t>Create </a:t>
            </a:r>
            <a:r>
              <a:rPr lang="en-US" altLang="en-US" sz="3200" dirty="0">
                <a:solidFill>
                  <a:prstClr val="white"/>
                </a:solidFill>
                <a:latin typeface="Calibri"/>
                <a:cs typeface="+mn-cs"/>
              </a:rPr>
              <a:t>a bar  graph to represent  the data</a:t>
            </a:r>
            <a:r>
              <a:rPr lang="en-US" altLang="en-US" sz="3200" dirty="0" smtClean="0">
                <a:solidFill>
                  <a:prstClr val="white"/>
                </a:solidFill>
                <a:latin typeface="Calibri"/>
                <a:cs typeface="+mn-cs"/>
              </a:rPr>
              <a:t>.</a:t>
            </a:r>
          </a:p>
          <a:p>
            <a:pPr marL="742950" lvl="0" indent="-74295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altLang="en-US" sz="32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514350" lvl="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altLang="en-US" sz="3200" dirty="0" smtClean="0">
                <a:solidFill>
                  <a:prstClr val="white"/>
                </a:solidFill>
                <a:latin typeface="Calibri"/>
                <a:cs typeface="+mn-cs"/>
              </a:rPr>
              <a:t>How </a:t>
            </a:r>
            <a:r>
              <a:rPr lang="en-US" altLang="en-US" sz="3200" dirty="0">
                <a:solidFill>
                  <a:prstClr val="white"/>
                </a:solidFill>
                <a:latin typeface="Calibri"/>
                <a:cs typeface="+mn-cs"/>
              </a:rPr>
              <a:t>many more students like apples </a:t>
            </a:r>
            <a:r>
              <a:rPr lang="en-US" altLang="en-US" sz="3200" dirty="0" smtClean="0">
                <a:solidFill>
                  <a:prstClr val="white"/>
                </a:solidFill>
                <a:latin typeface="Calibri"/>
                <a:cs typeface="+mn-cs"/>
              </a:rPr>
              <a:t>                                                                       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32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altLang="en-US" sz="3200" dirty="0" smtClean="0">
                <a:solidFill>
                  <a:prstClr val="white"/>
                </a:solidFill>
                <a:latin typeface="Calibri"/>
                <a:cs typeface="+mn-cs"/>
              </a:rPr>
              <a:t>     compared to mangoes</a:t>
            </a:r>
            <a:r>
              <a:rPr lang="en-US" altLang="en-US" sz="3200" dirty="0">
                <a:solidFill>
                  <a:prstClr val="white"/>
                </a:solidFill>
                <a:latin typeface="Calibri"/>
                <a:cs typeface="+mn-cs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729" y="176214"/>
            <a:ext cx="3360239" cy="39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4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Constructed Response</a:t>
            </a:r>
            <a:br>
              <a:rPr lang="en-US" altLang="en-US" dirty="0" smtClean="0"/>
            </a:br>
            <a:r>
              <a:rPr lang="en-US" altLang="en-US" dirty="0" smtClean="0"/>
              <a:t>-Multiplication </a:t>
            </a:r>
            <a:r>
              <a:rPr lang="en-US" altLang="en-US" dirty="0"/>
              <a:t>&amp;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Corey, Jamal, and Austin </a:t>
            </a: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have markers.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Part A</a:t>
            </a:r>
            <a:endParaRPr lang="en-US" altLang="en-US" sz="36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If they each had 9, how </a:t>
            </a: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many markers do they have combined?  </a:t>
            </a:r>
            <a:endParaRPr lang="en-US" altLang="en-US" sz="3600" dirty="0" smtClean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How </a:t>
            </a: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many more will they need to have 100 markers</a:t>
            </a: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Part C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Corey’s sister wants to borrow 5 from each person.  How   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           many markers do the boys have now?</a:t>
            </a:r>
            <a:endParaRPr lang="en-US" altLang="en-US" sz="7200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027DA-23A7-42F6-87FA-2C4BA6586FE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263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26125" y="178676"/>
            <a:ext cx="11855668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Constructed Response -Measurement</a:t>
            </a:r>
            <a:endParaRPr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88731" y="384033"/>
            <a:ext cx="11493062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white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Create a line plot using these numbers</a:t>
            </a:r>
          </a:p>
          <a:p>
            <a:pPr algn="ctr">
              <a:spcBef>
                <a:spcPct val="0"/>
              </a:spcBef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1, 2, 4, 6, 7, 2, 4, 2, 6, 7, 1, 4, 2</a:t>
            </a:r>
          </a:p>
          <a:p>
            <a:pPr algn="ctr">
              <a:spcBef>
                <a:spcPct val="0"/>
              </a:spcBef>
            </a:pPr>
            <a:endParaRPr lang="en-US" alt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Part A</a:t>
            </a:r>
          </a:p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Create a graph to model the data in a pictograph and bar graph.</a:t>
            </a:r>
            <a:r>
              <a:rPr lang="en-US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Part B</a:t>
            </a:r>
          </a:p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Explain what do you notice about your data?</a:t>
            </a:r>
          </a:p>
          <a:p>
            <a:pPr>
              <a:spcBef>
                <a:spcPct val="0"/>
              </a:spcBef>
            </a:pPr>
            <a:r>
              <a:rPr lang="en-US" altLang="en-US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Part C</a:t>
            </a:r>
          </a:p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Which way do you prefer to model your data?  Explain your thinking.</a:t>
            </a:r>
          </a:p>
          <a:p>
            <a:pPr>
              <a:spcBef>
                <a:spcPct val="0"/>
              </a:spcBef>
            </a:pPr>
            <a:endParaRPr lang="en-US" altLang="en-US" sz="3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62909"/>
            <a:ext cx="10972800" cy="1143000"/>
          </a:xfrm>
        </p:spPr>
        <p:txBody>
          <a:bodyPr/>
          <a:lstStyle/>
          <a:p>
            <a:r>
              <a:rPr lang="en-US" dirty="0" smtClean="0"/>
              <a:t>Math Corner-Measurement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118" y="1027608"/>
            <a:ext cx="3303763" cy="20896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BEB-1F09-4F6D-B2DD-DEB8AE7BB8C9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05028" y="2727209"/>
            <a:ext cx="113789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en-US" sz="2800" u="sng" dirty="0">
              <a:solidFill>
                <a:prstClr val="white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</a:rPr>
              <a:t>If each tally mark represents a scale of 2, what is the value for each color on the graph</a:t>
            </a:r>
            <a:r>
              <a:rPr lang="en-US" altLang="en-US" sz="2800" dirty="0" smtClean="0">
                <a:solidFill>
                  <a:prstClr val="white"/>
                </a:solidFill>
              </a:rPr>
              <a:t>?</a:t>
            </a:r>
            <a:endParaRPr lang="en-US" altLang="en-US" sz="2800" dirty="0">
              <a:solidFill>
                <a:prstClr val="white"/>
              </a:solidFill>
            </a:endParaRPr>
          </a:p>
          <a:p>
            <a:pPr lvl="0"/>
            <a:r>
              <a:rPr lang="en-US" altLang="en-US" sz="2800" u="sng" dirty="0" smtClean="0">
                <a:solidFill>
                  <a:prstClr val="white"/>
                </a:solidFill>
              </a:rPr>
              <a:t> </a:t>
            </a:r>
            <a:endParaRPr lang="en-US" altLang="en-US" sz="2800" u="sng" dirty="0">
              <a:solidFill>
                <a:prstClr val="white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prstClr val="white"/>
                </a:solidFill>
              </a:rPr>
              <a:t>If each tally mark represents a scale of 5, what is the value for each color on the graph?</a:t>
            </a:r>
          </a:p>
        </p:txBody>
      </p:sp>
    </p:spTree>
    <p:extLst>
      <p:ext uri="{BB962C8B-B14F-4D97-AF65-F5344CB8AC3E}">
        <p14:creationId xmlns:p14="http://schemas.microsoft.com/office/powerpoint/2010/main" val="4233787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01313" y="2835442"/>
            <a:ext cx="3282950" cy="23241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FD57EDE-5377-4B71-AFB1-D1E1D8C3F6FB}" type="slidenum">
              <a:rPr lang="en-US" altLang="en-US" sz="1200">
                <a:solidFill>
                  <a:srgbClr val="FFFF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32</a:t>
            </a:fld>
            <a:endParaRPr lang="en-US" altLang="en-US" sz="12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20842" y="1259683"/>
            <a:ext cx="110423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-Roman"/>
              </a:rPr>
              <a:t>Sofia made a picture graph to </a:t>
            </a:r>
            <a:r>
              <a:rPr lang="en-US" altLang="en-US" sz="2400" dirty="0" smtClean="0">
                <a:solidFill>
                  <a:prstClr val="white"/>
                </a:solidFill>
                <a:latin typeface="Times-Roman"/>
              </a:rPr>
              <a:t>show </a:t>
            </a:r>
            <a:r>
              <a:rPr lang="en-US" altLang="en-US" sz="2400" dirty="0">
                <a:solidFill>
                  <a:prstClr val="white"/>
                </a:solidFill>
                <a:latin typeface="Times-Roman"/>
              </a:rPr>
              <a:t>how the students in her grade get to                                                            school each morning.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prstClr val="white"/>
              </a:solidFill>
              <a:latin typeface="Times-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Times-Roman"/>
              </a:rPr>
              <a:t>Part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-Roman"/>
              </a:rPr>
              <a:t>How many more students walk to school than ride the bus?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prstClr val="white"/>
              </a:solidFill>
              <a:latin typeface="Times-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Times-Roman"/>
              </a:rPr>
              <a:t>Part 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-Roman"/>
              </a:rPr>
              <a:t>Represent this graph as a line plot.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prstClr val="white"/>
              </a:solidFill>
              <a:latin typeface="Times-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prstClr val="white"/>
                </a:solidFill>
                <a:latin typeface="Times-Roman"/>
              </a:rPr>
              <a:t>Part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  <a:latin typeface="Times-Roman"/>
              </a:rPr>
              <a:t>How would the graph change if each face value was 10?</a:t>
            </a:r>
            <a:endParaRPr lang="en-US" altLang="en-US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 bwMode="auto">
          <a:xfrm>
            <a:off x="-356936" y="116683"/>
            <a:ext cx="1188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b="1" i="1" kern="1200" dirty="0">
                <a:solidFill>
                  <a:srgbClr val="FFFF99"/>
                </a:solidFill>
                <a:latin typeface="Comic Sans MS" pitchFamily="66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 i="1">
                <a:solidFill>
                  <a:srgbClr val="FFFF99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Constructed Response-Measurement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90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0800" y="60908"/>
            <a:ext cx="10972800" cy="1143000"/>
          </a:xfrm>
        </p:spPr>
        <p:txBody>
          <a:bodyPr/>
          <a:lstStyle/>
          <a:p>
            <a:r>
              <a:rPr lang="en-US" dirty="0" smtClean="0"/>
              <a:t>Math Corner-Measurement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056" y="1011403"/>
            <a:ext cx="4413887" cy="43466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04800" y="2985969"/>
            <a:ext cx="882315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u="sng" dirty="0">
                <a:solidFill>
                  <a:prstClr val="white"/>
                </a:solidFill>
                <a:latin typeface="Calibri" panose="020F0502020204030204" pitchFamily="34" charset="0"/>
              </a:rPr>
              <a:t>Part A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What is the number of students that chose each game?</a:t>
            </a:r>
          </a:p>
          <a:p>
            <a:pPr lvl="0"/>
            <a:endParaRPr lang="en-US" sz="14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400" u="sng" dirty="0">
                <a:solidFill>
                  <a:prstClr val="white"/>
                </a:solidFill>
                <a:latin typeface="Calibri" panose="020F0502020204030204" pitchFamily="34" charset="0"/>
              </a:rPr>
              <a:t>Part B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What is the total number of students counted in 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this                                   </a:t>
            </a:r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survey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?</a:t>
            </a:r>
          </a:p>
          <a:p>
            <a:pPr lvl="0"/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Part C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Calibri" panose="020F0502020204030204" pitchFamily="34" charset="0"/>
              </a:rPr>
              <a:t>How many more students liked Block That Pattern than Circus Circle?</a:t>
            </a:r>
            <a:endParaRPr lang="en-US" sz="2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93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Corner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/>
                <a:cs typeface="+mn-cs"/>
              </a:rPr>
              <a:t>Carolyn collected some insects for a science project.  The length, in inches, of the insects are listed below.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/>
                <a:cs typeface="+mn-cs"/>
              </a:rPr>
              <a:t>1/8, ¼, ¼, 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+mn-cs"/>
              </a:rPr>
              <a:t>½ ,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 ½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+mn-cs"/>
              </a:rPr>
              <a:t> , 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+mn-cs"/>
              </a:rPr>
              <a:t>1/8, </a:t>
            </a:r>
            <a:r>
              <a:rPr lang="en-US" sz="3200" dirty="0">
                <a:solidFill>
                  <a:schemeClr val="bg1"/>
                </a:solidFill>
                <a:latin typeface="Calibri"/>
              </a:rPr>
              <a:t>½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+mn-cs"/>
              </a:rPr>
              <a:t>, </a:t>
            </a:r>
            <a:r>
              <a:rPr lang="en-US" sz="3200" dirty="0">
                <a:solidFill>
                  <a:schemeClr val="bg1"/>
                </a:solidFill>
                <a:latin typeface="Calibri"/>
              </a:rPr>
              <a:t>½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+mn-cs"/>
              </a:rPr>
              <a:t>, 1/8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+mn-cs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Calibri"/>
                <a:cs typeface="+mn-cs"/>
              </a:rPr>
              <a:t>1/8</a:t>
            </a:r>
            <a:r>
              <a:rPr lang="en-US" sz="3200" dirty="0">
                <a:solidFill>
                  <a:schemeClr val="bg1"/>
                </a:solidFill>
                <a:latin typeface="Calibri"/>
                <a:cs typeface="+mn-cs"/>
              </a:rPr>
              <a:t>, </a:t>
            </a:r>
            <a:r>
              <a:rPr lang="en-US" sz="3200" dirty="0" smtClean="0">
                <a:solidFill>
                  <a:schemeClr val="bg1"/>
                </a:solidFill>
                <a:latin typeface="Calibri"/>
              </a:rPr>
              <a:t>½, </a:t>
            </a:r>
            <a:r>
              <a:rPr lang="en-US" sz="3200" dirty="0">
                <a:solidFill>
                  <a:schemeClr val="bg1"/>
                </a:solidFill>
                <a:latin typeface="Calibri"/>
              </a:rPr>
              <a:t>½</a:t>
            </a:r>
            <a:endParaRPr lang="en-US" sz="3200" dirty="0">
              <a:solidFill>
                <a:schemeClr val="bg1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1" u="sng" dirty="0">
              <a:solidFill>
                <a:schemeClr val="bg1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bg1"/>
                </a:solidFill>
                <a:latin typeface="Calibri"/>
                <a:cs typeface="+mn-cs"/>
              </a:rPr>
              <a:t>Part A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cs typeface="+mn-cs"/>
              </a:rPr>
              <a:t>Make a line plot of the data.  Include labels and a title.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25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Constructed Response-Measurement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01555"/>
            <a:ext cx="1097280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The Rangers played 4 games against the Sliders in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Soccer.  The bar graph shows how many goals the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Rangers scored in each game.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9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u="sng" dirty="0">
                <a:solidFill>
                  <a:prstClr val="white"/>
                </a:solidFill>
                <a:latin typeface="Calibri"/>
                <a:cs typeface="+mn-cs"/>
              </a:rPr>
              <a:t>Part A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How many goals did the Rangers score in all 4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games? Show your work.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In the second game, the Sliders scored 1 less goal than the Rangers. How many goals did the Sliders score in Game 2? Show your work.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4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C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The Rangers wanted to score 25 goals in 4 games.  How many more goals did the Rangers need to score to reach this? Show your work.</a:t>
            </a:r>
            <a:endParaRPr lang="en-US" sz="24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257" y="1241045"/>
            <a:ext cx="3962743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72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0800" y="50439"/>
            <a:ext cx="10972800" cy="1143000"/>
          </a:xfrm>
        </p:spPr>
        <p:txBody>
          <a:bodyPr/>
          <a:lstStyle/>
          <a:p>
            <a:r>
              <a:rPr lang="en-US" dirty="0" smtClean="0"/>
              <a:t>Math Corner-Measurement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2546686"/>
            <a:ext cx="1097280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A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Create a pictograph to represent the tally marks.  What is a numeric scale to use for your graph?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  <a:endParaRPr lang="en-US" sz="36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Create a bar graph using the data from the tally marks.  What is a numeric scale to use for your graph? Can you use a different one from Part A?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C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If each tally mark represented 2 shirts, </a:t>
            </a:r>
            <a:r>
              <a:rPr lang="en-US" sz="2400" b="1" dirty="0" smtClean="0">
                <a:solidFill>
                  <a:prstClr val="white"/>
                </a:solidFill>
                <a:latin typeface="Calibri"/>
                <a:cs typeface="+mn-cs"/>
              </a:rPr>
              <a:t>how many shirts would </a:t>
            </a:r>
            <a:r>
              <a:rPr lang="en-US" sz="2400" b="1" dirty="0">
                <a:solidFill>
                  <a:prstClr val="white"/>
                </a:solidFill>
                <a:latin typeface="Calibri"/>
                <a:cs typeface="+mn-cs"/>
              </a:rPr>
              <a:t>each student have?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236825"/>
            <a:ext cx="3834716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999"/>
            <a:ext cx="10972800" cy="1143000"/>
          </a:xfrm>
        </p:spPr>
        <p:txBody>
          <a:bodyPr/>
          <a:lstStyle/>
          <a:p>
            <a:r>
              <a:rPr lang="en-US" dirty="0" smtClean="0"/>
              <a:t>Constructed Response -Measurement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830917"/>
            <a:ext cx="10972800" cy="4525963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b="1" dirty="0">
                <a:solidFill>
                  <a:prstClr val="white"/>
                </a:solidFill>
                <a:latin typeface="Calibri"/>
                <a:cs typeface="+mn-cs"/>
              </a:rPr>
              <a:t>The picture graph shows the amounts of corn, soy beans, wheat,                                                                  and carrots that a farmer uses to make animal feed.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100" b="1" u="sng" dirty="0">
                <a:solidFill>
                  <a:prstClr val="white"/>
                </a:solidFill>
                <a:latin typeface="Calibri"/>
                <a:cs typeface="+mn-cs"/>
              </a:rPr>
              <a:t>                          </a:t>
            </a:r>
            <a:r>
              <a:rPr lang="en-US" sz="2100" dirty="0">
                <a:solidFill>
                  <a:prstClr val="white"/>
                </a:solidFill>
                <a:latin typeface="Calibri"/>
                <a:cs typeface="+mn-cs"/>
              </a:rPr>
              <a:t>                                                                                                                                                     </a:t>
            </a:r>
            <a:endParaRPr lang="en-US" sz="21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1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9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b="1" u="sng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A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white"/>
                </a:solidFill>
                <a:latin typeface="Calibri"/>
                <a:cs typeface="+mn-cs"/>
              </a:rPr>
              <a:t>What is the total value of each ingredient?  How  many more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cs typeface="+mn-cs"/>
              </a:rPr>
              <a:t>                                                    pounds 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+mn-cs"/>
              </a:rPr>
              <a:t>of corn does the farmer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cs typeface="+mn-cs"/>
              </a:rPr>
              <a:t>use 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+mn-cs"/>
              </a:rPr>
              <a:t>than soy beans? Show your work.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white"/>
                </a:solidFill>
                <a:latin typeface="Calibri"/>
                <a:cs typeface="+mn-cs"/>
              </a:rPr>
              <a:t>The farmer wants to add 28 pounds of pumpkins to the animal feed. Draw a row of shapes that should be added to the picture graph to show how many pounds of pumpkins are in the mix.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prstClr val="white"/>
                </a:solidFill>
                <a:latin typeface="Calibri"/>
                <a:cs typeface="+mn-cs"/>
              </a:rPr>
              <a:t>Part C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white"/>
                </a:solidFill>
                <a:latin typeface="Calibri"/>
                <a:cs typeface="+mn-cs"/>
              </a:rPr>
              <a:t>Create a bar graph using the data from the picture graph.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37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526" y="942326"/>
            <a:ext cx="3315506" cy="21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1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Corner-Multiplication &amp; Division</a:t>
            </a:r>
            <a:endParaRPr altLang="en-US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882869" y="1219200"/>
            <a:ext cx="9327931" cy="5105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the Fall Festival, Donna is polishing finger nails.  So far, she has polished eight hands.  How many FINGERNAILS has she polished so far?  Solve your problem two different ways.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962150" y="16414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None/>
            </a:pPr>
            <a:endParaRPr lang="en-US" altLang="en-US" sz="360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3" name="Picture 6" descr="MC90025057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81600"/>
            <a:ext cx="2514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Constructed Response</a:t>
            </a:r>
            <a:br>
              <a:rPr lang="en-US" altLang="en-US" sz="4000" dirty="0"/>
            </a:br>
            <a:r>
              <a:rPr lang="en-US" altLang="en-US" sz="4000" dirty="0"/>
              <a:t>-Multiplication &amp; Division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3" y="1458421"/>
            <a:ext cx="11545614" cy="45259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Peter goes fishing with Danny.  Danny catches 4 big fish and 4 small fish.  </a:t>
            </a:r>
            <a:endParaRPr lang="en-US" altLang="en-US" sz="3600" dirty="0" smtClean="0">
              <a:solidFill>
                <a:prstClr val="white"/>
              </a:solidFill>
              <a:latin typeface="Calibri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Part A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If Peter </a:t>
            </a: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catches six times as many fish as </a:t>
            </a: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Danny, how </a:t>
            </a:r>
            <a:r>
              <a:rPr lang="en-US" altLang="en-US" sz="3600" dirty="0">
                <a:solidFill>
                  <a:prstClr val="white"/>
                </a:solidFill>
                <a:latin typeface="Calibri"/>
                <a:cs typeface="+mn-cs"/>
              </a:rPr>
              <a:t>many fish did Peter catch</a:t>
            </a: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Part B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 smtClean="0">
                <a:solidFill>
                  <a:prstClr val="white"/>
                </a:solidFill>
                <a:latin typeface="Calibri"/>
                <a:cs typeface="+mn-cs"/>
              </a:rPr>
              <a:t>Henry has twice as many fish as Peter.  Explain a strategy to find out how many fish Henry has.</a:t>
            </a:r>
            <a:endParaRPr lang="en-US" altLang="en-US" sz="3600" i="1" dirty="0">
              <a:solidFill>
                <a:prstClr val="white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103" y="115850"/>
            <a:ext cx="1923394" cy="144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Math Corner-Multiplication &amp;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1" y="1639614"/>
            <a:ext cx="10972800" cy="4153570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u="sng" dirty="0">
                <a:solidFill>
                  <a:prstClr val="white"/>
                </a:solidFill>
                <a:latin typeface="Arial Rounded MT Bold" panose="020F0704030504030204" pitchFamily="34" charset="0"/>
              </a:rPr>
              <a:t>Solve this problem with pictures and words.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Mrs. Guyton bought eight six packs of soda.  How many thirsty children can have one of Mrs. Guyton’s drinks?  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en-US" altLang="en-US" sz="24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i="1" dirty="0">
                <a:solidFill>
                  <a:prstClr val="white"/>
                </a:solidFill>
                <a:latin typeface="Arial Rounded MT Bold" panose="020F0704030504030204" pitchFamily="34" charset="0"/>
              </a:rPr>
              <a:t>Challenge:  If you wanted to check to see if your answer was correct, what inverse operation could you use?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4EC9-34DF-4BB9-B609-06FD8E504CA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13" y="4177060"/>
            <a:ext cx="18289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812101" y="223838"/>
            <a:ext cx="10725807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Math Corner-Multiplication &amp; Division</a:t>
            </a:r>
            <a:endParaRPr altLang="en-US" dirty="0" smtClean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812102" y="1012492"/>
            <a:ext cx="10725806" cy="51054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Lane collects stamps in an album.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Eight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stamps can fit on a page.  So far, she has four pages filled.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Part 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How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many stamps does Lane have in her collection?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Can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you solve the problem two different ways?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Part B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Her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goal is to collect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100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stamps.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How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many more stamps does she need to collect to reach her goal?</a:t>
            </a:r>
            <a:endParaRPr lang="en-US" sz="2800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172" name="Picture 5" descr="C:\Documents and Settings\christinafreeman\Local Settings\Temporary Internet Files\Content.IE5\URGUV5TV\MC900215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4" y="2082173"/>
            <a:ext cx="1945537" cy="166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0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Constructed Response</a:t>
            </a:r>
            <a:br>
              <a:rPr lang="en-US" altLang="en-US" sz="3600" dirty="0"/>
            </a:br>
            <a:r>
              <a:rPr lang="en-US" altLang="en-US" sz="3600" dirty="0"/>
              <a:t>-Multiplication &amp; Division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14" y="1417638"/>
            <a:ext cx="11923986" cy="452596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Mr. Hill wrote the following equation:   48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÷ __ =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 A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model could you draw to solve for the missing number?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 B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do you know about multiplication that could help you prove your thinking?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Part C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Explain how you could use a number line to solve the equation.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0BEB-1F09-4F6D-B2DD-DEB8AE7BB8C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Corner-Multiplication &amp; Division</a:t>
            </a:r>
            <a:endParaRPr altLang="en-US" dirty="0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875763" y="1219200"/>
            <a:ext cx="10483403" cy="5105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Solve with pictures and numbers.  There are 41 doughnuts.  Eight friends will share the doughnuts equally.  How many doughnuts will each friend get?  What else do you notice?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	Challenge!  Can you solve it one more way?</a:t>
            </a:r>
            <a:endParaRPr lang="en-US" alt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6" descr="C:\Documents and Settings\christinafreeman\Local Settings\Temporary Internet Files\Content.IE5\E8I2IGHL\MC9002326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6" y="4538383"/>
            <a:ext cx="2931060" cy="178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32575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1927</Words>
  <Application>Microsoft Office PowerPoint</Application>
  <PresentationFormat>Widescreen</PresentationFormat>
  <Paragraphs>313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Antique Olive</vt:lpstr>
      <vt:lpstr>Arial</vt:lpstr>
      <vt:lpstr>Arial Rounded MT Bold</vt:lpstr>
      <vt:lpstr>Brush Script MT</vt:lpstr>
      <vt:lpstr>Calibri</vt:lpstr>
      <vt:lpstr>Comic Sans MS</vt:lpstr>
      <vt:lpstr>Lucida Calligraphy</vt:lpstr>
      <vt:lpstr>Times New Roman</vt:lpstr>
      <vt:lpstr>Times-Roman</vt:lpstr>
      <vt:lpstr>Ppt0000000</vt:lpstr>
      <vt:lpstr>1_Ppt0000000</vt:lpstr>
      <vt:lpstr>2_Ppt0000000</vt:lpstr>
      <vt:lpstr>March Madness Week 2 Math Corners and Constructed Response OA4-6, NBT2, MD3-4</vt:lpstr>
      <vt:lpstr>Math Corner-Multiplication &amp; Division</vt:lpstr>
      <vt:lpstr>Constructed Response -Multiplication &amp; Division</vt:lpstr>
      <vt:lpstr>Math Corner-Multiplication &amp; Division</vt:lpstr>
      <vt:lpstr>Constructed Response -Multiplication &amp; Division</vt:lpstr>
      <vt:lpstr>Math Corner-Multiplication &amp; Division</vt:lpstr>
      <vt:lpstr>Math Corner-Multiplication &amp; Division</vt:lpstr>
      <vt:lpstr>Constructed Response -Multiplication &amp; Division</vt:lpstr>
      <vt:lpstr>Math Corner-Multiplication &amp; Division</vt:lpstr>
      <vt:lpstr>Constructed Response -Multiplication &amp; Division</vt:lpstr>
      <vt:lpstr>Math Corner-Multiplication &amp; Division</vt:lpstr>
      <vt:lpstr>Constructed Response -Multiplication &amp; Division</vt:lpstr>
      <vt:lpstr>New Standard</vt:lpstr>
      <vt:lpstr>Math Corner-+/- within 1000</vt:lpstr>
      <vt:lpstr>Constructed Response-+/- within 1000</vt:lpstr>
      <vt:lpstr>Math Corner- +/- within 1000</vt:lpstr>
      <vt:lpstr>Constructed Response-+/- within 1000</vt:lpstr>
      <vt:lpstr>Math Corner- +/- within 1000</vt:lpstr>
      <vt:lpstr>Constructed Response +/- within 1000</vt:lpstr>
      <vt:lpstr>Math Corner- +/- within 1000</vt:lpstr>
      <vt:lpstr>Constructed Response-+/- within 1000</vt:lpstr>
      <vt:lpstr>Math Corner-+/- within 1000</vt:lpstr>
      <vt:lpstr>Constructed Response-+/- within 1000</vt:lpstr>
      <vt:lpstr>Math Corner-+/- within 1000</vt:lpstr>
      <vt:lpstr>Constructed Response +/- within 1000</vt:lpstr>
      <vt:lpstr>PowerPoint Presentation</vt:lpstr>
      <vt:lpstr>Math Corner-Measurement</vt:lpstr>
      <vt:lpstr>Constructed Response-Measurement</vt:lpstr>
      <vt:lpstr>Math Corner-Measurement</vt:lpstr>
      <vt:lpstr>Constructed Response -Measurement</vt:lpstr>
      <vt:lpstr>Math Corner-Measurement</vt:lpstr>
      <vt:lpstr>PowerPoint Presentation</vt:lpstr>
      <vt:lpstr>Math Corner-Measurement</vt:lpstr>
      <vt:lpstr>Math Corner Measurement</vt:lpstr>
      <vt:lpstr>Constructed Response-Measurement</vt:lpstr>
      <vt:lpstr>Math Corner-Measurement</vt:lpstr>
      <vt:lpstr>Constructed Response -Measurement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Madness Week 2 Math Corners and Constructed Response OA4-6, NBT2, MD3-4</dc:title>
  <dc:creator>Holmes, Beatrice</dc:creator>
  <cp:lastModifiedBy>Holmes, Beatrice</cp:lastModifiedBy>
  <cp:revision>32</cp:revision>
  <dcterms:created xsi:type="dcterms:W3CDTF">2017-03-30T18:17:04Z</dcterms:created>
  <dcterms:modified xsi:type="dcterms:W3CDTF">2017-03-31T20:07:15Z</dcterms:modified>
</cp:coreProperties>
</file>